
<file path=[Content_Types].xml><?xml version="1.0" encoding="utf-8"?>
<Types xmlns="http://schemas.openxmlformats.org/package/2006/content-types">
  <Default ContentType="video/mp4" Extension="mp4"/>
  <Default ContentType="image/svg+xml" Extension="svg"/>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sldIdLst>
    <p:sldId id="256" r:id="rId5"/>
    <p:sldId id="257" r:id="rId6"/>
    <p:sldId id="258" r:id="rId7"/>
    <p:sldId id="259" r:id="rId8"/>
    <p:sldId id="260" r:id="rId9"/>
    <p:sldId id="261" r:id="rId10"/>
    <p:sldId id="262" r:id="rId11"/>
  </p:sldIdLst>
  <p:sldSz cy="10287000" cx="18288000"/>
  <p:notesSz cx="6858000" cy="9144000"/>
  <p:defaultTextStyle>
    <a:defPPr lvl="0">
      <a:defRPr lang="en-US"/>
    </a:defPPr>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slideMaster" Target="slideMasters/slideMaster1.xml"/><Relationship Id="rId11" Type="http://schemas.openxmlformats.org/officeDocument/2006/relationships/slide" Target="slides/slide7.xml"/><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VADbyBaPdSk.mp4>
</file>

<file path=ppt/media/VADbyIM8Z9o.mp4>
</file>

<file path=ppt/media/image1.jpeg>
</file>

<file path=ppt/media/image10.png>
</file>

<file path=ppt/media/image11.svg>
</file>

<file path=ppt/media/image12.jpeg>
</file>

<file path=ppt/media/image13.jpeg>
</file>

<file path=ppt/media/image2.jpeg>
</file>

<file path=ppt/media/image3.jpeg>
</file>

<file path=ppt/media/image4.png>
</file>

<file path=ppt/media/image5.png>
</file>

<file path=ppt/media/image6.sv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VADbyIM8Z9o.mp4" Type="http://schemas.openxmlformats.org/officeDocument/2006/relationships/video"/><Relationship Id="rId4" Target="../media/VADbyIM8Z9o.mp4" Type="http://schemas.microsoft.com/office/2007/relationships/media"/></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VADbyBaPdSk.mp4" Type="http://schemas.openxmlformats.org/officeDocument/2006/relationships/video"/><Relationship Id="rId4" Target="../media/VADbyBaPdSk.mp4" Type="http://schemas.microsoft.com/office/2007/relationships/media"/></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33950"/>
            <a:ext cx="18288000" cy="10320950"/>
          </a:xfrm>
          <a:prstGeom prst="rect">
            <a:avLst/>
          </a:prstGeom>
        </p:spPr>
      </p:pic>
      <p:sp>
        <p:nvSpPr>
          <p:cNvPr name="TextBox 3" id="3"/>
          <p:cNvSpPr txBox="true"/>
          <p:nvPr/>
        </p:nvSpPr>
        <p:spPr>
          <a:xfrm rot="0">
            <a:off x="-1676296" y="1103330"/>
            <a:ext cx="21278369" cy="9866355"/>
          </a:xfrm>
          <a:prstGeom prst="rect">
            <a:avLst/>
          </a:prstGeom>
        </p:spPr>
        <p:txBody>
          <a:bodyPr anchor="t" rtlCol="false" tIns="0" lIns="0" bIns="0" rIns="0">
            <a:spAutoFit/>
          </a:bodyPr>
          <a:lstStyle/>
          <a:p>
            <a:pPr algn="ctr">
              <a:lnSpc>
                <a:spcPts val="27516"/>
              </a:lnSpc>
            </a:pPr>
            <a:r>
              <a:rPr lang="en-US" sz="19654">
                <a:solidFill>
                  <a:srgbClr val="E1D14E"/>
                </a:solidFill>
                <a:latin typeface="Dynamo Bold"/>
              </a:rPr>
              <a:t>WELCOME</a:t>
            </a:r>
          </a:p>
          <a:p>
            <a:pPr algn="ctr">
              <a:lnSpc>
                <a:spcPts val="27516"/>
              </a:lnSpc>
            </a:pPr>
            <a:r>
              <a:rPr lang="en-US" sz="19654">
                <a:solidFill>
                  <a:srgbClr val="E1D14E"/>
                </a:solidFill>
                <a:latin typeface="Dynamo Bold"/>
              </a:rPr>
              <a:t>to IPVCITY</a:t>
            </a:r>
          </a:p>
          <a:p>
            <a:pPr algn="ctr">
              <a:lnSpc>
                <a:spcPts val="27516"/>
              </a:lnSpc>
              <a:spcBef>
                <a:spcPct val="0"/>
              </a:spcBef>
            </a:pP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687120" y="0"/>
            <a:ext cx="19662240" cy="10369142"/>
          </a:xfrm>
          <a:prstGeom prst="rect">
            <a:avLst/>
          </a:prstGeom>
        </p:spPr>
      </p:pic>
      <p:sp>
        <p:nvSpPr>
          <p:cNvPr name="TextBox 3" id="3"/>
          <p:cNvSpPr txBox="true"/>
          <p:nvPr/>
        </p:nvSpPr>
        <p:spPr>
          <a:xfrm rot="0">
            <a:off x="1214057" y="1209675"/>
            <a:ext cx="15859886" cy="7530330"/>
          </a:xfrm>
          <a:prstGeom prst="rect">
            <a:avLst/>
          </a:prstGeom>
        </p:spPr>
        <p:txBody>
          <a:bodyPr anchor="t" rtlCol="false" tIns="0" lIns="0" bIns="0" rIns="0">
            <a:spAutoFit/>
          </a:bodyPr>
          <a:lstStyle/>
          <a:p>
            <a:pPr algn="ctr">
              <a:lnSpc>
                <a:spcPts val="9820"/>
              </a:lnSpc>
            </a:pPr>
            <a:r>
              <a:rPr lang="en-US" sz="9919">
                <a:solidFill>
                  <a:srgbClr val="FFFFFF"/>
                </a:solidFill>
                <a:latin typeface="Chewy"/>
              </a:rPr>
              <a:t>This is a futuristic, smart city situated on Mars, with the primary function of establishing a decent environment for human beings on the red planet.</a:t>
            </a:r>
          </a:p>
        </p:txBody>
      </p:sp>
    </p:spTree>
  </p:cSld>
  <p:clrMapOvr>
    <a:masterClrMapping/>
  </p:clrMapOvr>
  <p:transition spd="slow">
    <p:push dir="r"/>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AutoShape 3" id="3"/>
          <p:cNvSpPr/>
          <p:nvPr/>
        </p:nvSpPr>
        <p:spPr>
          <a:xfrm>
            <a:off x="1190625" y="4310388"/>
            <a:ext cx="16068675" cy="0"/>
          </a:xfrm>
          <a:prstGeom prst="line">
            <a:avLst/>
          </a:prstGeom>
          <a:ln cap="rnd" w="19050">
            <a:solidFill>
              <a:srgbClr val="FFFFFF"/>
            </a:solidFill>
            <a:prstDash val="solid"/>
            <a:headEnd type="none" len="sm" w="sm"/>
            <a:tailEnd type="none" len="sm" w="sm"/>
          </a:ln>
        </p:spPr>
      </p:sp>
      <p:grpSp>
        <p:nvGrpSpPr>
          <p:cNvPr name="Group 4" id="4"/>
          <p:cNvGrpSpPr/>
          <p:nvPr/>
        </p:nvGrpSpPr>
        <p:grpSpPr>
          <a:xfrm rot="0">
            <a:off x="1028700" y="4148463"/>
            <a:ext cx="323850" cy="323850"/>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6" id="6"/>
          <p:cNvGrpSpPr/>
          <p:nvPr/>
        </p:nvGrpSpPr>
        <p:grpSpPr>
          <a:xfrm rot="0">
            <a:off x="5317258" y="4138938"/>
            <a:ext cx="323850" cy="32385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8" id="8"/>
          <p:cNvGrpSpPr/>
          <p:nvPr/>
        </p:nvGrpSpPr>
        <p:grpSpPr>
          <a:xfrm rot="0">
            <a:off x="9605817" y="4138938"/>
            <a:ext cx="323850" cy="323850"/>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10" id="10"/>
          <p:cNvGrpSpPr/>
          <p:nvPr/>
        </p:nvGrpSpPr>
        <p:grpSpPr>
          <a:xfrm rot="0">
            <a:off x="13894375" y="4138938"/>
            <a:ext cx="323850" cy="32385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Freeform 12" id="12"/>
          <p:cNvSpPr/>
          <p:nvPr/>
        </p:nvSpPr>
        <p:spPr>
          <a:xfrm flipH="false" flipV="false" rot="0">
            <a:off x="-213216" y="6590488"/>
            <a:ext cx="4925837" cy="3696512"/>
          </a:xfrm>
          <a:custGeom>
            <a:avLst/>
            <a:gdLst/>
            <a:ahLst/>
            <a:cxnLst/>
            <a:rect r="r" b="b" t="t" l="l"/>
            <a:pathLst>
              <a:path h="3696512" w="4925837">
                <a:moveTo>
                  <a:pt x="0" y="0"/>
                </a:moveTo>
                <a:lnTo>
                  <a:pt x="4925837" y="0"/>
                </a:lnTo>
                <a:lnTo>
                  <a:pt x="4925837" y="3696512"/>
                </a:lnTo>
                <a:lnTo>
                  <a:pt x="0" y="3696512"/>
                </a:lnTo>
                <a:lnTo>
                  <a:pt x="0" y="0"/>
                </a:lnTo>
                <a:close/>
              </a:path>
            </a:pathLst>
          </a:custGeom>
          <a:blipFill>
            <a:blip r:embed="rId3"/>
            <a:stretch>
              <a:fillRect l="0" t="0" r="0" b="0"/>
            </a:stretch>
          </a:blipFill>
        </p:spPr>
      </p:sp>
      <p:sp>
        <p:nvSpPr>
          <p:cNvPr name="Freeform 13" id="13"/>
          <p:cNvSpPr/>
          <p:nvPr/>
        </p:nvSpPr>
        <p:spPr>
          <a:xfrm flipH="false" flipV="false" rot="0">
            <a:off x="4745246" y="7800442"/>
            <a:ext cx="1791725" cy="1276604"/>
          </a:xfrm>
          <a:custGeom>
            <a:avLst/>
            <a:gdLst/>
            <a:ahLst/>
            <a:cxnLst/>
            <a:rect r="r" b="b" t="t" l="l"/>
            <a:pathLst>
              <a:path h="1276604" w="1791725">
                <a:moveTo>
                  <a:pt x="0" y="0"/>
                </a:moveTo>
                <a:lnTo>
                  <a:pt x="1791725" y="0"/>
                </a:lnTo>
                <a:lnTo>
                  <a:pt x="1791725" y="1276604"/>
                </a:lnTo>
                <a:lnTo>
                  <a:pt x="0" y="12766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0">
            <a:off x="6675311" y="6590488"/>
            <a:ext cx="4925837" cy="3696512"/>
          </a:xfrm>
          <a:custGeom>
            <a:avLst/>
            <a:gdLst/>
            <a:ahLst/>
            <a:cxnLst/>
            <a:rect r="r" b="b" t="t" l="l"/>
            <a:pathLst>
              <a:path h="3696512" w="4925837">
                <a:moveTo>
                  <a:pt x="0" y="0"/>
                </a:moveTo>
                <a:lnTo>
                  <a:pt x="4925837" y="0"/>
                </a:lnTo>
                <a:lnTo>
                  <a:pt x="4925837" y="3696512"/>
                </a:lnTo>
                <a:lnTo>
                  <a:pt x="0" y="3696512"/>
                </a:lnTo>
                <a:lnTo>
                  <a:pt x="0" y="0"/>
                </a:lnTo>
                <a:close/>
              </a:path>
            </a:pathLst>
          </a:custGeom>
          <a:blipFill>
            <a:blip r:embed="rId3"/>
            <a:stretch>
              <a:fillRect l="0" t="0" r="0" b="0"/>
            </a:stretch>
          </a:blipFill>
        </p:spPr>
      </p:sp>
      <p:sp>
        <p:nvSpPr>
          <p:cNvPr name="Freeform 15" id="15"/>
          <p:cNvSpPr/>
          <p:nvPr/>
        </p:nvSpPr>
        <p:spPr>
          <a:xfrm flipH="false" flipV="false" rot="0">
            <a:off x="11772112" y="7800442"/>
            <a:ext cx="1791725" cy="1276604"/>
          </a:xfrm>
          <a:custGeom>
            <a:avLst/>
            <a:gdLst/>
            <a:ahLst/>
            <a:cxnLst/>
            <a:rect r="r" b="b" t="t" l="l"/>
            <a:pathLst>
              <a:path h="1276604" w="1791725">
                <a:moveTo>
                  <a:pt x="0" y="0"/>
                </a:moveTo>
                <a:lnTo>
                  <a:pt x="1791725" y="0"/>
                </a:lnTo>
                <a:lnTo>
                  <a:pt x="1791725" y="1276604"/>
                </a:lnTo>
                <a:lnTo>
                  <a:pt x="0" y="12766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13563837" y="6590488"/>
            <a:ext cx="4925837" cy="3696512"/>
          </a:xfrm>
          <a:custGeom>
            <a:avLst/>
            <a:gdLst/>
            <a:ahLst/>
            <a:cxnLst/>
            <a:rect r="r" b="b" t="t" l="l"/>
            <a:pathLst>
              <a:path h="3696512" w="4925837">
                <a:moveTo>
                  <a:pt x="0" y="0"/>
                </a:moveTo>
                <a:lnTo>
                  <a:pt x="4925837" y="0"/>
                </a:lnTo>
                <a:lnTo>
                  <a:pt x="4925837" y="3696512"/>
                </a:lnTo>
                <a:lnTo>
                  <a:pt x="0" y="3696512"/>
                </a:lnTo>
                <a:lnTo>
                  <a:pt x="0" y="0"/>
                </a:lnTo>
                <a:close/>
              </a:path>
            </a:pathLst>
          </a:custGeom>
          <a:blipFill>
            <a:blip r:embed="rId3"/>
            <a:stretch>
              <a:fillRect l="0" t="0" r="0" b="0"/>
            </a:stretch>
          </a:blipFill>
        </p:spPr>
      </p:sp>
      <p:grpSp>
        <p:nvGrpSpPr>
          <p:cNvPr name="Group 17" id="17"/>
          <p:cNvGrpSpPr/>
          <p:nvPr/>
        </p:nvGrpSpPr>
        <p:grpSpPr>
          <a:xfrm rot="0">
            <a:off x="17097375" y="4138938"/>
            <a:ext cx="323850" cy="323850"/>
            <a:chOff x="0" y="0"/>
            <a:chExt cx="6350000" cy="6350000"/>
          </a:xfrm>
        </p:grpSpPr>
        <p:sp>
          <p:nvSpPr>
            <p:cNvPr name="Freeform 18" id="1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TextBox 19" id="19"/>
          <p:cNvSpPr txBox="true"/>
          <p:nvPr/>
        </p:nvSpPr>
        <p:spPr>
          <a:xfrm rot="0">
            <a:off x="1028700" y="1009650"/>
            <a:ext cx="16230600" cy="2457450"/>
          </a:xfrm>
          <a:prstGeom prst="rect">
            <a:avLst/>
          </a:prstGeom>
        </p:spPr>
        <p:txBody>
          <a:bodyPr anchor="t" rtlCol="false" tIns="0" lIns="0" bIns="0" rIns="0">
            <a:spAutoFit/>
          </a:bodyPr>
          <a:lstStyle/>
          <a:p>
            <a:pPr marL="0" indent="0" lvl="0">
              <a:lnSpc>
                <a:spcPts val="9600"/>
              </a:lnSpc>
              <a:spcBef>
                <a:spcPct val="0"/>
              </a:spcBef>
            </a:pPr>
            <a:r>
              <a:rPr lang="en-US" sz="8000">
                <a:solidFill>
                  <a:srgbClr val="FFFFFF"/>
                </a:solidFill>
                <a:latin typeface="Chewy"/>
              </a:rPr>
              <a:t>The challenges we faced while constructing the project included:</a:t>
            </a:r>
          </a:p>
        </p:txBody>
      </p:sp>
      <p:sp>
        <p:nvSpPr>
          <p:cNvPr name="TextBox 20" id="20"/>
          <p:cNvSpPr txBox="true"/>
          <p:nvPr/>
        </p:nvSpPr>
        <p:spPr>
          <a:xfrm rot="0">
            <a:off x="5317258" y="4467444"/>
            <a:ext cx="4126342" cy="1285437"/>
          </a:xfrm>
          <a:prstGeom prst="rect">
            <a:avLst/>
          </a:prstGeom>
        </p:spPr>
        <p:txBody>
          <a:bodyPr anchor="t" rtlCol="false" tIns="0" lIns="0" bIns="0" rIns="0">
            <a:spAutoFit/>
          </a:bodyPr>
          <a:lstStyle/>
          <a:p>
            <a:pPr algn="l" marL="0" indent="0" lvl="0">
              <a:lnSpc>
                <a:spcPts val="5195"/>
              </a:lnSpc>
              <a:spcBef>
                <a:spcPct val="0"/>
              </a:spcBef>
            </a:pPr>
            <a:r>
              <a:rPr lang="en-US" sz="3711">
                <a:solidFill>
                  <a:srgbClr val="FFFFFF"/>
                </a:solidFill>
                <a:latin typeface="Chewy Bold"/>
              </a:rPr>
              <a:t>Measuring of the Martian terrain.</a:t>
            </a:r>
          </a:p>
        </p:txBody>
      </p:sp>
      <p:sp>
        <p:nvSpPr>
          <p:cNvPr name="TextBox 21" id="21"/>
          <p:cNvSpPr txBox="true"/>
          <p:nvPr/>
        </p:nvSpPr>
        <p:spPr>
          <a:xfrm rot="0">
            <a:off x="9689978" y="4576863"/>
            <a:ext cx="3958020" cy="1071843"/>
          </a:xfrm>
          <a:prstGeom prst="rect">
            <a:avLst/>
          </a:prstGeom>
        </p:spPr>
        <p:txBody>
          <a:bodyPr anchor="t" rtlCol="false" tIns="0" lIns="0" bIns="0" rIns="0">
            <a:spAutoFit/>
          </a:bodyPr>
          <a:lstStyle/>
          <a:p>
            <a:pPr algn="l" marL="0" indent="0" lvl="0">
              <a:lnSpc>
                <a:spcPts val="4281"/>
              </a:lnSpc>
              <a:spcBef>
                <a:spcPct val="0"/>
              </a:spcBef>
            </a:pPr>
            <a:r>
              <a:rPr lang="en-US" sz="3293">
                <a:solidFill>
                  <a:srgbClr val="FFFFFF"/>
                </a:solidFill>
                <a:latin typeface="Chewy"/>
              </a:rPr>
              <a:t>Adjusting the codes and the circuits</a:t>
            </a:r>
          </a:p>
        </p:txBody>
      </p:sp>
      <p:sp>
        <p:nvSpPr>
          <p:cNvPr name="TextBox 22" id="22"/>
          <p:cNvSpPr txBox="true"/>
          <p:nvPr/>
        </p:nvSpPr>
        <p:spPr>
          <a:xfrm rot="0">
            <a:off x="13894375" y="4619203"/>
            <a:ext cx="3804114" cy="524297"/>
          </a:xfrm>
          <a:prstGeom prst="rect">
            <a:avLst/>
          </a:prstGeom>
        </p:spPr>
        <p:txBody>
          <a:bodyPr anchor="t" rtlCol="false" tIns="0" lIns="0" bIns="0" rIns="0">
            <a:spAutoFit/>
          </a:bodyPr>
          <a:lstStyle/>
          <a:p>
            <a:pPr algn="l" marL="0" indent="0" lvl="0">
              <a:lnSpc>
                <a:spcPts val="4115"/>
              </a:lnSpc>
              <a:spcBef>
                <a:spcPct val="0"/>
              </a:spcBef>
            </a:pPr>
            <a:r>
              <a:rPr lang="en-US" sz="3165">
                <a:solidFill>
                  <a:srgbClr val="FFFFFF"/>
                </a:solidFill>
                <a:latin typeface="Chewy"/>
              </a:rPr>
              <a:t>Designing the city itself</a:t>
            </a:r>
          </a:p>
        </p:txBody>
      </p:sp>
      <p:sp>
        <p:nvSpPr>
          <p:cNvPr name="TextBox 23" id="23"/>
          <p:cNvSpPr txBox="true"/>
          <p:nvPr/>
        </p:nvSpPr>
        <p:spPr>
          <a:xfrm rot="0">
            <a:off x="917123" y="4496019"/>
            <a:ext cx="4450483" cy="1086901"/>
          </a:xfrm>
          <a:prstGeom prst="rect">
            <a:avLst/>
          </a:prstGeom>
        </p:spPr>
        <p:txBody>
          <a:bodyPr anchor="t" rtlCol="false" tIns="0" lIns="0" bIns="0" rIns="0">
            <a:spAutoFit/>
          </a:bodyPr>
          <a:lstStyle/>
          <a:p>
            <a:pPr>
              <a:lnSpc>
                <a:spcPts val="4343"/>
              </a:lnSpc>
            </a:pPr>
            <a:r>
              <a:rPr lang="en-US" sz="3341">
                <a:solidFill>
                  <a:srgbClr val="FFFFFF"/>
                </a:solidFill>
                <a:latin typeface="Chewy"/>
              </a:rPr>
              <a:t>Building the circuits</a:t>
            </a:r>
          </a:p>
          <a:p>
            <a:pPr algn="l" marL="0" indent="0" lvl="0">
              <a:lnSpc>
                <a:spcPts val="4343"/>
              </a:lnSpc>
              <a:spcBef>
                <a:spcPct val="0"/>
              </a:spcBef>
            </a:pPr>
            <a:r>
              <a:rPr lang="en-US" sz="3341">
                <a:solidFill>
                  <a:srgbClr val="FFFFFF"/>
                </a:solidFill>
                <a:latin typeface="Chewy"/>
              </a:rPr>
              <a:t>and writing the code</a:t>
            </a:r>
          </a:p>
        </p:txBody>
      </p:sp>
      <p:sp>
        <p:nvSpPr>
          <p:cNvPr name="TextBox 24" id="24"/>
          <p:cNvSpPr txBox="true"/>
          <p:nvPr/>
        </p:nvSpPr>
        <p:spPr>
          <a:xfrm rot="0">
            <a:off x="1075141" y="5904636"/>
            <a:ext cx="2067224" cy="905572"/>
          </a:xfrm>
          <a:prstGeom prst="rect">
            <a:avLst/>
          </a:prstGeom>
        </p:spPr>
        <p:txBody>
          <a:bodyPr anchor="t" rtlCol="false" tIns="0" lIns="0" bIns="0" rIns="0">
            <a:spAutoFit/>
          </a:bodyPr>
          <a:lstStyle/>
          <a:p>
            <a:pPr algn="ctr">
              <a:lnSpc>
                <a:spcPts val="3465"/>
              </a:lnSpc>
            </a:pPr>
            <a:r>
              <a:rPr lang="en-US" sz="3500">
                <a:solidFill>
                  <a:srgbClr val="FFFFFF"/>
                </a:solidFill>
                <a:latin typeface="Chewy"/>
              </a:rPr>
              <a:t>In the beginning </a:t>
            </a:r>
          </a:p>
        </p:txBody>
      </p:sp>
      <p:sp>
        <p:nvSpPr>
          <p:cNvPr name="TextBox 25" id="25"/>
          <p:cNvSpPr txBox="true"/>
          <p:nvPr/>
        </p:nvSpPr>
        <p:spPr>
          <a:xfrm rot="0">
            <a:off x="14811370" y="6124356"/>
            <a:ext cx="2067224" cy="466132"/>
          </a:xfrm>
          <a:prstGeom prst="rect">
            <a:avLst/>
          </a:prstGeom>
        </p:spPr>
        <p:txBody>
          <a:bodyPr anchor="t" rtlCol="false" tIns="0" lIns="0" bIns="0" rIns="0">
            <a:spAutoFit/>
          </a:bodyPr>
          <a:lstStyle/>
          <a:p>
            <a:pPr algn="ctr">
              <a:lnSpc>
                <a:spcPts val="3465"/>
              </a:lnSpc>
            </a:pPr>
            <a:r>
              <a:rPr lang="en-US" sz="3500">
                <a:solidFill>
                  <a:srgbClr val="FFFFFF"/>
                </a:solidFill>
                <a:latin typeface="Chewy"/>
              </a:rPr>
              <a:t>In the end</a:t>
            </a:r>
          </a:p>
        </p:txBody>
      </p:sp>
    </p:spTree>
  </p:cSld>
  <p:clrMapOvr>
    <a:masterClrMapping/>
  </p:clrMapOvr>
  <p:transition spd="med">
    <p:cover dir="d"/>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stretch>
              <a:fillRect l="0" t="0" r="0" b="0"/>
            </a:stretch>
          </a:blipFill>
        </p:spPr>
      </p:sp>
      <p:sp>
        <p:nvSpPr>
          <p:cNvPr name="TextBox 3" id="3"/>
          <p:cNvSpPr txBox="true"/>
          <p:nvPr/>
        </p:nvSpPr>
        <p:spPr>
          <a:xfrm rot="0">
            <a:off x="3937049" y="8561468"/>
            <a:ext cx="14187950" cy="1498439"/>
          </a:xfrm>
          <a:prstGeom prst="rect">
            <a:avLst/>
          </a:prstGeom>
        </p:spPr>
        <p:txBody>
          <a:bodyPr anchor="t" rtlCol="false" tIns="0" lIns="0" bIns="0" rIns="0">
            <a:spAutoFit/>
          </a:bodyPr>
          <a:lstStyle/>
          <a:p>
            <a:pPr algn="ctr">
              <a:lnSpc>
                <a:spcPts val="5769"/>
              </a:lnSpc>
            </a:pPr>
            <a:r>
              <a:rPr lang="en-US" sz="5827">
                <a:solidFill>
                  <a:srgbClr val="000000"/>
                </a:solidFill>
                <a:latin typeface="Chewy"/>
              </a:rPr>
              <a:t>in the future we could make the city be able to fly and replace it on Venus to colonize it too  </a:t>
            </a:r>
          </a:p>
        </p:txBody>
      </p:sp>
      <p:sp>
        <p:nvSpPr>
          <p:cNvPr name="TextBox 4" id="4"/>
          <p:cNvSpPr txBox="true"/>
          <p:nvPr/>
        </p:nvSpPr>
        <p:spPr>
          <a:xfrm rot="0">
            <a:off x="557112" y="664155"/>
            <a:ext cx="14302701" cy="2222339"/>
          </a:xfrm>
          <a:prstGeom prst="rect">
            <a:avLst/>
          </a:prstGeom>
        </p:spPr>
        <p:txBody>
          <a:bodyPr anchor="t" rtlCol="false" tIns="0" lIns="0" bIns="0" rIns="0">
            <a:spAutoFit/>
          </a:bodyPr>
          <a:lstStyle/>
          <a:p>
            <a:pPr algn="ctr">
              <a:lnSpc>
                <a:spcPts val="5769"/>
              </a:lnSpc>
            </a:pPr>
            <a:r>
              <a:rPr lang="en-US" sz="5827">
                <a:solidFill>
                  <a:srgbClr val="FFFFFF"/>
                </a:solidFill>
                <a:latin typeface="Chewy"/>
              </a:rPr>
              <a:t>We programmed the Microbits using advanced understanding of Python and we utilized all sorts of components in the process.</a:t>
            </a:r>
          </a:p>
        </p:txBody>
      </p:sp>
      <p:sp>
        <p:nvSpPr>
          <p:cNvPr name="TextBox 5" id="5"/>
          <p:cNvSpPr txBox="true"/>
          <p:nvPr/>
        </p:nvSpPr>
        <p:spPr>
          <a:xfrm rot="0">
            <a:off x="1992650" y="4823661"/>
            <a:ext cx="14302701" cy="744453"/>
          </a:xfrm>
          <a:prstGeom prst="rect">
            <a:avLst/>
          </a:prstGeom>
        </p:spPr>
        <p:txBody>
          <a:bodyPr anchor="t" rtlCol="false" tIns="0" lIns="0" bIns="0" rIns="0">
            <a:spAutoFit/>
          </a:bodyPr>
          <a:lstStyle/>
          <a:p>
            <a:pPr algn="ctr">
              <a:lnSpc>
                <a:spcPts val="5769"/>
              </a:lnSpc>
            </a:pPr>
            <a:r>
              <a:rPr lang="en-US" sz="5827">
                <a:solidFill>
                  <a:srgbClr val="A6A6A6"/>
                </a:solidFill>
                <a:latin typeface="Chewy"/>
              </a:rPr>
              <a:t>the hardest challenge that we faced was </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716145"/>
            <a:ext cx="25710484" cy="14462147"/>
          </a:xfrm>
          <a:custGeom>
            <a:avLst/>
            <a:gdLst/>
            <a:ahLst/>
            <a:cxnLst/>
            <a:rect r="r" b="b" t="t" l="l"/>
            <a:pathLst>
              <a:path h="14462147" w="25710484">
                <a:moveTo>
                  <a:pt x="0" y="0"/>
                </a:moveTo>
                <a:lnTo>
                  <a:pt x="25710484" y="0"/>
                </a:lnTo>
                <a:lnTo>
                  <a:pt x="25710484" y="14462147"/>
                </a:lnTo>
                <a:lnTo>
                  <a:pt x="0" y="14462147"/>
                </a:lnTo>
                <a:lnTo>
                  <a:pt x="0" y="0"/>
                </a:lnTo>
                <a:close/>
              </a:path>
            </a:pathLst>
          </a:custGeom>
          <a:blipFill>
            <a:blip r:embed="rId2"/>
            <a:stretch>
              <a:fillRect l="0" t="0" r="0" b="0"/>
            </a:stretch>
          </a:blipFill>
        </p:spPr>
      </p:sp>
      <p:sp>
        <p:nvSpPr>
          <p:cNvPr name="AutoShape 3" id="3"/>
          <p:cNvSpPr/>
          <p:nvPr/>
        </p:nvSpPr>
        <p:spPr>
          <a:xfrm rot="0">
            <a:off x="7137887" y="190286"/>
            <a:ext cx="10731266" cy="8930314"/>
          </a:xfrm>
          <a:prstGeom prst="rect">
            <a:avLst/>
          </a:prstGeom>
          <a:solidFill>
            <a:srgbClr val="000000"/>
          </a:solidFill>
        </p:spPr>
      </p:sp>
      <p:grpSp>
        <p:nvGrpSpPr>
          <p:cNvPr name="Group 4" id="4"/>
          <p:cNvGrpSpPr/>
          <p:nvPr/>
        </p:nvGrpSpPr>
        <p:grpSpPr>
          <a:xfrm rot="0">
            <a:off x="7690030" y="0"/>
            <a:ext cx="10597970" cy="8580286"/>
            <a:chOff x="0" y="0"/>
            <a:chExt cx="14130627" cy="11440381"/>
          </a:xfrm>
        </p:grpSpPr>
        <p:pic>
          <p:nvPicPr>
            <p:cNvPr name="Picture 5" id="5"/>
            <p:cNvPicPr>
              <a:picLocks noChangeAspect="true"/>
            </p:cNvPicPr>
            <p:nvPr/>
          </p:nvPicPr>
          <p:blipFill>
            <a:blip r:embed="rId3"/>
            <a:srcRect l="3681" t="0" r="3681" b="0"/>
            <a:stretch>
              <a:fillRect/>
            </a:stretch>
          </p:blipFill>
          <p:spPr>
            <a:xfrm flipH="false" flipV="false">
              <a:off x="0" y="0"/>
              <a:ext cx="14130627" cy="11440381"/>
            </a:xfrm>
            <a:prstGeom prst="rect">
              <a:avLst/>
            </a:prstGeom>
          </p:spPr>
        </p:pic>
      </p:grpSp>
      <p:sp>
        <p:nvSpPr>
          <p:cNvPr name="Freeform 6" id="6"/>
          <p:cNvSpPr/>
          <p:nvPr/>
        </p:nvSpPr>
        <p:spPr>
          <a:xfrm flipH="false" flipV="false" rot="0">
            <a:off x="1253487" y="7563190"/>
            <a:ext cx="3051111" cy="2723810"/>
          </a:xfrm>
          <a:custGeom>
            <a:avLst/>
            <a:gdLst/>
            <a:ahLst/>
            <a:cxnLst/>
            <a:rect r="r" b="b" t="t" l="l"/>
            <a:pathLst>
              <a:path h="2723810" w="3051111">
                <a:moveTo>
                  <a:pt x="0" y="0"/>
                </a:moveTo>
                <a:lnTo>
                  <a:pt x="3051111" y="0"/>
                </a:lnTo>
                <a:lnTo>
                  <a:pt x="3051111" y="2723810"/>
                </a:lnTo>
                <a:lnTo>
                  <a:pt x="0" y="27238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707399" y="382314"/>
            <a:ext cx="5855489" cy="7004567"/>
          </a:xfrm>
          <a:prstGeom prst="rect">
            <a:avLst/>
          </a:prstGeom>
        </p:spPr>
        <p:txBody>
          <a:bodyPr anchor="t" rtlCol="false" tIns="0" lIns="0" bIns="0" rIns="0">
            <a:spAutoFit/>
          </a:bodyPr>
          <a:lstStyle/>
          <a:p>
            <a:pPr algn="l" marL="0" indent="0" lvl="0">
              <a:lnSpc>
                <a:spcPts val="9272"/>
              </a:lnSpc>
            </a:pPr>
            <a:r>
              <a:rPr lang="en-US" sz="7662">
                <a:solidFill>
                  <a:srgbClr val="FFFFFF"/>
                </a:solidFill>
                <a:latin typeface="Chewy"/>
              </a:rPr>
              <a:t>We all worked together as a team, collaborating and supporting each other.</a:t>
            </a:r>
          </a:p>
        </p:txBody>
      </p:sp>
    </p:spTree>
  </p:cSld>
  <p:clrMapOvr>
    <a:masterClrMapping/>
  </p:clrMapOvr>
  <p:transition spd="fast">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9339121" y="649614"/>
            <a:ext cx="3580123" cy="8227104"/>
            <a:chOff x="0" y="0"/>
            <a:chExt cx="4773497" cy="10969472"/>
          </a:xfrm>
        </p:grpSpPr>
        <p:pic>
          <p:nvPicPr>
            <p:cNvPr name="Picture 4" id="4"/>
            <p:cNvPicPr>
              <a:picLocks noChangeAspect="true"/>
            </p:cNvPicPr>
            <p:nvPr/>
          </p:nvPicPr>
          <p:blipFill>
            <a:blip r:embed="rId3"/>
            <a:srcRect l="41520" t="0" r="41520" b="0"/>
            <a:stretch>
              <a:fillRect/>
            </a:stretch>
          </p:blipFill>
          <p:spPr>
            <a:xfrm flipH="false" flipV="false">
              <a:off x="0" y="0"/>
              <a:ext cx="4773497" cy="10969472"/>
            </a:xfrm>
            <a:prstGeom prst="rect">
              <a:avLst/>
            </a:prstGeom>
          </p:spPr>
        </p:pic>
      </p:grpSp>
      <p:grpSp>
        <p:nvGrpSpPr>
          <p:cNvPr name="Group 5" id="5"/>
          <p:cNvGrpSpPr/>
          <p:nvPr/>
        </p:nvGrpSpPr>
        <p:grpSpPr>
          <a:xfrm rot="0">
            <a:off x="13291257" y="649614"/>
            <a:ext cx="4413235" cy="8227104"/>
            <a:chOff x="0" y="0"/>
            <a:chExt cx="5884314" cy="10969472"/>
          </a:xfrm>
        </p:grpSpPr>
        <p:pic>
          <p:nvPicPr>
            <p:cNvPr name="Picture 6" id="6"/>
            <p:cNvPicPr>
              <a:picLocks noChangeAspect="true"/>
            </p:cNvPicPr>
            <p:nvPr/>
          </p:nvPicPr>
          <p:blipFill>
            <a:blip r:embed="rId3"/>
            <a:srcRect l="39547" t="0" r="39547" b="0"/>
            <a:stretch>
              <a:fillRect/>
            </a:stretch>
          </p:blipFill>
          <p:spPr>
            <a:xfrm flipH="false" flipV="false">
              <a:off x="0" y="0"/>
              <a:ext cx="5884314" cy="10969472"/>
            </a:xfrm>
            <a:prstGeom prst="rect">
              <a:avLst/>
            </a:prstGeom>
          </p:spPr>
        </p:pic>
      </p:grpSp>
      <p:sp>
        <p:nvSpPr>
          <p:cNvPr name="TextBox 7" id="7"/>
          <p:cNvSpPr txBox="true"/>
          <p:nvPr/>
        </p:nvSpPr>
        <p:spPr>
          <a:xfrm rot="0">
            <a:off x="812954" y="1751281"/>
            <a:ext cx="8211843" cy="6660614"/>
          </a:xfrm>
          <a:prstGeom prst="rect">
            <a:avLst/>
          </a:prstGeom>
        </p:spPr>
        <p:txBody>
          <a:bodyPr anchor="t" rtlCol="false" tIns="0" lIns="0" bIns="0" rIns="0">
            <a:spAutoFit/>
          </a:bodyPr>
          <a:lstStyle/>
          <a:p>
            <a:pPr algn="ctr">
              <a:lnSpc>
                <a:spcPts val="5896"/>
              </a:lnSpc>
            </a:pPr>
            <a:r>
              <a:rPr lang="en-US" sz="3930">
                <a:solidFill>
                  <a:srgbClr val="FFFFFF"/>
                </a:solidFill>
                <a:latin typeface="Chewy"/>
              </a:rPr>
              <a:t>We encountered several challenges during the construction of the hydroelectric dam, which proved to be the most technically demanding project. However, we successfully completed it. Its primary purpose is to generate electricity for the city, similar to how solar panels and wind turbines contribute to our power supply.</a:t>
            </a:r>
          </a:p>
        </p:txBody>
      </p:sp>
    </p:spTree>
  </p:cSld>
  <p:clrMapOvr>
    <a:masterClrMapping/>
  </p:clrMapOvr>
  <p:transition spd="fast">
    <p:wipe dir="u"/>
  </p:transition>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